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65" r:id="rId4"/>
    <p:sldId id="258" r:id="rId5"/>
    <p:sldId id="266" r:id="rId6"/>
    <p:sldId id="259" r:id="rId7"/>
    <p:sldId id="262" r:id="rId8"/>
    <p:sldId id="260" r:id="rId9"/>
    <p:sldId id="267" r:id="rId10"/>
    <p:sldId id="268" r:id="rId11"/>
    <p:sldId id="261" r:id="rId12"/>
    <p:sldId id="263" r:id="rId13"/>
    <p:sldId id="264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6" d="100"/>
          <a:sy n="56" d="100"/>
        </p:scale>
        <p:origin x="1722" y="-2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BE003-7004-4E33-A448-C906CE67D5F4}" type="datetimeFigureOut">
              <a:rPr lang="en-US" smtClean="0"/>
              <a:pPr/>
              <a:t>1/20/2025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90E80-6CA3-416C-B2CA-6362EB3769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BE003-7004-4E33-A448-C906CE67D5F4}" type="datetimeFigureOut">
              <a:rPr lang="en-US" smtClean="0"/>
              <a:pPr/>
              <a:t>1/20/2025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90E80-6CA3-416C-B2CA-6362EB3769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BE003-7004-4E33-A448-C906CE67D5F4}" type="datetimeFigureOut">
              <a:rPr lang="en-US" smtClean="0"/>
              <a:pPr/>
              <a:t>1/20/2025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90E80-6CA3-416C-B2CA-6362EB3769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BE003-7004-4E33-A448-C906CE67D5F4}" type="datetimeFigureOut">
              <a:rPr lang="en-US" smtClean="0"/>
              <a:pPr/>
              <a:t>1/20/2025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90E80-6CA3-416C-B2CA-6362EB3769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BE003-7004-4E33-A448-C906CE67D5F4}" type="datetimeFigureOut">
              <a:rPr lang="en-US" smtClean="0"/>
              <a:pPr/>
              <a:t>1/20/2025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90E80-6CA3-416C-B2CA-6362EB3769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BE003-7004-4E33-A448-C906CE67D5F4}" type="datetimeFigureOut">
              <a:rPr lang="en-US" smtClean="0"/>
              <a:pPr/>
              <a:t>1/20/2025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90E80-6CA3-416C-B2CA-6362EB3769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BE003-7004-4E33-A448-C906CE67D5F4}" type="datetimeFigureOut">
              <a:rPr lang="en-US" smtClean="0"/>
              <a:pPr/>
              <a:t>1/20/2025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90E80-6CA3-416C-B2CA-6362EB3769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BE003-7004-4E33-A448-C906CE67D5F4}" type="datetimeFigureOut">
              <a:rPr lang="en-US" smtClean="0"/>
              <a:pPr/>
              <a:t>1/20/2025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90E80-6CA3-416C-B2CA-6362EB3769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BE003-7004-4E33-A448-C906CE67D5F4}" type="datetimeFigureOut">
              <a:rPr lang="en-US" smtClean="0"/>
              <a:pPr/>
              <a:t>1/20/2025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90E80-6CA3-416C-B2CA-6362EB3769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BE003-7004-4E33-A448-C906CE67D5F4}" type="datetimeFigureOut">
              <a:rPr lang="en-US" smtClean="0"/>
              <a:pPr/>
              <a:t>1/20/2025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90E80-6CA3-416C-B2CA-6362EB3769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BE003-7004-4E33-A448-C906CE67D5F4}" type="datetimeFigureOut">
              <a:rPr lang="en-US" smtClean="0"/>
              <a:pPr/>
              <a:t>1/20/2025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FEA90E80-6CA3-416C-B2CA-6362EB3769B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C3BE003-7004-4E33-A448-C906CE67D5F4}" type="datetimeFigureOut">
              <a:rPr lang="en-US" smtClean="0"/>
              <a:pPr/>
              <a:t>1/20/2025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EA90E80-6CA3-416C-B2CA-6362EB3769B8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E:\harmeet notes\MFC\harmeet\India-Trade-650-40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/>
        </p:nvSpPr>
        <p:spPr>
          <a:xfrm>
            <a:off x="0" y="0"/>
            <a:ext cx="480060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>
                <a:solidFill>
                  <a:schemeClr val="tx2"/>
                </a:solidFill>
              </a:rPr>
              <a:t>EXPORT AND IMPORT POLICY OF INDIA</a:t>
            </a:r>
          </a:p>
        </p:txBody>
      </p:sp>
      <p:sp>
        <p:nvSpPr>
          <p:cNvPr id="9" name="Rectangle 8"/>
          <p:cNvSpPr/>
          <p:nvPr/>
        </p:nvSpPr>
        <p:spPr>
          <a:xfrm>
            <a:off x="-838200" y="5580727"/>
            <a:ext cx="746760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dirty="0">
                <a:solidFill>
                  <a:srgbClr val="C00000"/>
                </a:solidFill>
              </a:rPr>
              <a:t>Dr. </a:t>
            </a:r>
            <a:r>
              <a:rPr lang="en-US" sz="4000" dirty="0" err="1">
                <a:solidFill>
                  <a:srgbClr val="C00000"/>
                </a:solidFill>
              </a:rPr>
              <a:t>Srinibash</a:t>
            </a:r>
            <a:r>
              <a:rPr lang="en-US" sz="4000" dirty="0">
                <a:solidFill>
                  <a:srgbClr val="C00000"/>
                </a:solidFill>
              </a:rPr>
              <a:t> Dash</a:t>
            </a:r>
          </a:p>
          <a:p>
            <a:pPr algn="ctr"/>
            <a:r>
              <a:rPr lang="en-US" sz="4000" dirty="0">
                <a:solidFill>
                  <a:srgbClr val="C00000"/>
                </a:solidFill>
              </a:rPr>
              <a:t>Associate Professor &amp; Head</a:t>
            </a:r>
          </a:p>
          <a:p>
            <a:pPr algn="ctr"/>
            <a:r>
              <a:rPr lang="en-US" sz="4000" dirty="0">
                <a:solidFill>
                  <a:srgbClr val="C00000"/>
                </a:solidFill>
              </a:rPr>
              <a:t>School of Management</a:t>
            </a:r>
          </a:p>
          <a:p>
            <a:pPr algn="ctr"/>
            <a:r>
              <a:rPr lang="en-US" sz="4000" dirty="0">
                <a:solidFill>
                  <a:srgbClr val="C00000"/>
                </a:solidFill>
              </a:rPr>
              <a:t>GMU, SBP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EXIM POLICY 2014-19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>
                <a:solidFill>
                  <a:schemeClr val="accent2"/>
                </a:solidFill>
              </a:rPr>
              <a:t> ________</a:t>
            </a:r>
            <a:r>
              <a:rPr lang="en-US" dirty="0"/>
              <a:t>is the current minister for commerce and industry.</a:t>
            </a:r>
          </a:p>
          <a:p>
            <a:r>
              <a:rPr lang="en-US" dirty="0"/>
              <a:t>A senior commerce department official told Economic Times that the </a:t>
            </a:r>
            <a:r>
              <a:rPr lang="en-US" dirty="0" err="1"/>
              <a:t>govt</a:t>
            </a:r>
            <a:r>
              <a:rPr lang="en-US" dirty="0"/>
              <a:t> had already worked on the foreign trade policy for 2014-19, which aims at doubling India’s share in global trade from the current 3%. The policy is, however, expected to be published soon .</a:t>
            </a:r>
          </a:p>
          <a:p>
            <a:r>
              <a:rPr lang="en-US" dirty="0"/>
              <a:t>The proposed 2014-19 policy would include measures to make the country’s outbound shipments more competitive by boosting productivity &amp; generating exportable surplus.</a:t>
            </a:r>
          </a:p>
          <a:p>
            <a:r>
              <a:rPr lang="en-US" dirty="0"/>
              <a:t>People aware of the consultations said the </a:t>
            </a:r>
            <a:r>
              <a:rPr lang="en-US" dirty="0" err="1"/>
              <a:t>govt</a:t>
            </a:r>
            <a:r>
              <a:rPr lang="en-US" dirty="0"/>
              <a:t> is likely to set the export target for the new policy at around $1000 billions.`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CONCLUSION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India should reduce their imports and increase their exports. As there is trade deficit in India.</a:t>
            </a:r>
          </a:p>
          <a:p>
            <a:r>
              <a:rPr lang="en-US" dirty="0"/>
              <a:t>This can only be done when the government will change their policies and they should not be depend only on the product which is exported from other countries.</a:t>
            </a:r>
          </a:p>
          <a:p>
            <a:r>
              <a:rPr lang="en-US" dirty="0"/>
              <a:t>India have most of their imports from and exports to ASIA &amp; ASEAN. 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 descr="C:\Users\toshiba\Desktop\question-mark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E:\harmeet notes\MFC\image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INTRODUCTION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The Foreign Trade Policy governs exports from and import into a country.</a:t>
            </a:r>
          </a:p>
          <a:p>
            <a:r>
              <a:rPr lang="en-US" dirty="0"/>
              <a:t>It is one of the various policy instruments used by a country to attain her goals of economic development.</a:t>
            </a:r>
          </a:p>
          <a:p>
            <a:r>
              <a:rPr lang="en-US" dirty="0"/>
              <a:t>The Trade Policy of India is guided by Export Import Policy is known as in short EXIM Policy of the government of </a:t>
            </a:r>
            <a:r>
              <a:rPr lang="en-US" dirty="0" err="1"/>
              <a:t>india</a:t>
            </a:r>
            <a:r>
              <a:rPr lang="en-US" dirty="0"/>
              <a:t>.</a:t>
            </a:r>
          </a:p>
          <a:p>
            <a:r>
              <a:rPr lang="en-US" dirty="0"/>
              <a:t>EXIM Policy is prepared and announced by the central government.</a:t>
            </a:r>
          </a:p>
          <a:p>
            <a:r>
              <a:rPr lang="en-US" dirty="0"/>
              <a:t>DGFT(Directorate General of Foreign Trade)is the main governing body in EXIM Policy.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BRIEF HISTORY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Import Export Act was introduced by government during second world war and it lasted for around 45 yrs and in </a:t>
            </a:r>
            <a:r>
              <a:rPr lang="en-US" dirty="0" err="1"/>
              <a:t>june</a:t>
            </a:r>
            <a:r>
              <a:rPr lang="en-US" dirty="0"/>
              <a:t> 1992 this act was </a:t>
            </a:r>
            <a:r>
              <a:rPr lang="en-US" dirty="0" err="1"/>
              <a:t>superceded</a:t>
            </a:r>
            <a:r>
              <a:rPr lang="en-US" dirty="0"/>
              <a:t> by the Foreign Trade (Development &amp; Regulation) Act, 1922. </a:t>
            </a:r>
          </a:p>
          <a:p>
            <a:r>
              <a:rPr lang="en-US" dirty="0"/>
              <a:t>The basic objective of this new act was to give effect to the new </a:t>
            </a:r>
            <a:r>
              <a:rPr lang="en-US" dirty="0" err="1"/>
              <a:t>liberalised</a:t>
            </a:r>
            <a:r>
              <a:rPr lang="en-US" dirty="0"/>
              <a:t> export  &amp; import policy of </a:t>
            </a:r>
            <a:r>
              <a:rPr lang="en-US" dirty="0" err="1"/>
              <a:t>govt</a:t>
            </a:r>
            <a:r>
              <a:rPr lang="en-US" dirty="0"/>
              <a:t> till 1985 annual policies were made but from 1985-92, 3 yr policies was made and then 5 yr policy was made coinciding with 5 yr plan 1992-97,1997-02,2002-07.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MEANING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India, EXIM Policy is formulated by the ministry of commerce, Government of India in every 5 years and is regulated by the Foreign Trade (Development and Regulation) Act, 1922.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WHAT IS EXIM POLICY?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It contains policies in the sphere of foreign trade i.e. with respect to import &amp;export from the country and more especially export promotion measures, policies and procedure related there to.</a:t>
            </a:r>
          </a:p>
          <a:p>
            <a:r>
              <a:rPr lang="en-US" dirty="0"/>
              <a:t>Export means selling abroad and import as bringing into </a:t>
            </a:r>
            <a:r>
              <a:rPr lang="en-US" dirty="0" err="1"/>
              <a:t>india</a:t>
            </a:r>
            <a:r>
              <a:rPr lang="en-US" dirty="0"/>
              <a:t>, any goods and services.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AIMS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At developing export potential.</a:t>
            </a:r>
          </a:p>
          <a:p>
            <a:r>
              <a:rPr lang="en-US" dirty="0"/>
              <a:t>Enhancing the technological strength &amp; efficiency.</a:t>
            </a:r>
          </a:p>
          <a:p>
            <a:r>
              <a:rPr lang="en-US" dirty="0"/>
              <a:t>Encouraging foreign trade.</a:t>
            </a:r>
          </a:p>
          <a:p>
            <a:r>
              <a:rPr lang="en-US" dirty="0"/>
              <a:t>Creating </a:t>
            </a:r>
            <a:r>
              <a:rPr lang="en-US" dirty="0" err="1"/>
              <a:t>favourable</a:t>
            </a:r>
            <a:r>
              <a:rPr lang="en-US" dirty="0"/>
              <a:t> balance of payments position.</a:t>
            </a:r>
          </a:p>
          <a:p>
            <a:r>
              <a:rPr lang="en-US" dirty="0"/>
              <a:t>Promote exports to the maximum extent.</a:t>
            </a:r>
          </a:p>
          <a:p>
            <a:r>
              <a:rPr lang="en-US" dirty="0"/>
              <a:t>Control imports of non-essential items.</a:t>
            </a:r>
          </a:p>
          <a:p>
            <a:r>
              <a:rPr lang="en-US" dirty="0"/>
              <a:t>Stimulating sustained economic growth.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 descr="E:\harmeet notes\MFC\harmeet\exim-policy20102011-4-728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066800"/>
            <a:ext cx="9144000" cy="579119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EXIM POLICY 2009-14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Hon. </a:t>
            </a:r>
            <a:r>
              <a:rPr lang="en-US" dirty="0" err="1"/>
              <a:t>Shri</a:t>
            </a:r>
            <a:r>
              <a:rPr lang="en-US" dirty="0"/>
              <a:t> </a:t>
            </a:r>
            <a:r>
              <a:rPr lang="en-US" dirty="0" err="1">
                <a:solidFill>
                  <a:schemeClr val="accent2"/>
                </a:solidFill>
              </a:rPr>
              <a:t>Kamal</a:t>
            </a:r>
            <a:r>
              <a:rPr lang="en-US" dirty="0">
                <a:solidFill>
                  <a:schemeClr val="accent2"/>
                </a:solidFill>
              </a:rPr>
              <a:t> </a:t>
            </a:r>
            <a:r>
              <a:rPr lang="en-US" dirty="0" err="1">
                <a:solidFill>
                  <a:schemeClr val="accent2"/>
                </a:solidFill>
              </a:rPr>
              <a:t>Nath</a:t>
            </a:r>
            <a:r>
              <a:rPr lang="en-US" dirty="0"/>
              <a:t>, minister for commerce and industry has announced on 31</a:t>
            </a:r>
            <a:r>
              <a:rPr lang="en-US" baseline="30000" dirty="0"/>
              <a:t>st</a:t>
            </a:r>
            <a:r>
              <a:rPr lang="en-US" dirty="0"/>
              <a:t> Aug 2004, India’s first EXIM Policy.</a:t>
            </a:r>
          </a:p>
          <a:p>
            <a:r>
              <a:rPr lang="en-US" dirty="0"/>
              <a:t>The duration of the policy from 1</a:t>
            </a:r>
            <a:r>
              <a:rPr lang="en-US" baseline="30000" dirty="0"/>
              <a:t>st</a:t>
            </a:r>
            <a:r>
              <a:rPr lang="en-US" dirty="0"/>
              <a:t> Sept 2004 to 31</a:t>
            </a:r>
            <a:r>
              <a:rPr lang="en-US" baseline="30000" dirty="0"/>
              <a:t>st</a:t>
            </a:r>
            <a:r>
              <a:rPr lang="en-US" dirty="0"/>
              <a:t> March 2009.</a:t>
            </a:r>
          </a:p>
          <a:p>
            <a:r>
              <a:rPr lang="en-US" dirty="0"/>
              <a:t>It takes an integrated view of the overall development of India’s Foreign Trade.</a:t>
            </a:r>
          </a:p>
          <a:p>
            <a:r>
              <a:rPr lang="en-US" dirty="0"/>
              <a:t>Aim of the policy is to double the global merchandise trade within the policy time period of 5 years.</a:t>
            </a:r>
          </a:p>
          <a:p>
            <a:r>
              <a:rPr lang="en-US" dirty="0" err="1">
                <a:solidFill>
                  <a:schemeClr val="accent2"/>
                </a:solidFill>
              </a:rPr>
              <a:t>Anand</a:t>
            </a:r>
            <a:r>
              <a:rPr lang="en-US" dirty="0">
                <a:solidFill>
                  <a:schemeClr val="accent2"/>
                </a:solidFill>
              </a:rPr>
              <a:t> Sharma </a:t>
            </a:r>
            <a:r>
              <a:rPr lang="en-US" dirty="0"/>
              <a:t>was the ex-minister for commerce and industry who was assisted by minister of state for commerce and industry </a:t>
            </a:r>
            <a:r>
              <a:rPr lang="en-US" dirty="0" err="1">
                <a:solidFill>
                  <a:schemeClr val="accent2"/>
                </a:solidFill>
              </a:rPr>
              <a:t>Jyotiraditya</a:t>
            </a:r>
            <a:r>
              <a:rPr lang="en-US" dirty="0">
                <a:solidFill>
                  <a:schemeClr val="accent2"/>
                </a:solidFill>
              </a:rPr>
              <a:t> </a:t>
            </a:r>
            <a:r>
              <a:rPr lang="en-US" dirty="0" err="1">
                <a:solidFill>
                  <a:schemeClr val="accent2"/>
                </a:solidFill>
              </a:rPr>
              <a:t>Madhavrao</a:t>
            </a:r>
            <a:r>
              <a:rPr lang="en-US" dirty="0">
                <a:solidFill>
                  <a:schemeClr val="accent2"/>
                </a:solidFill>
              </a:rPr>
              <a:t> </a:t>
            </a:r>
            <a:r>
              <a:rPr lang="en-US" dirty="0" err="1">
                <a:solidFill>
                  <a:schemeClr val="accent2"/>
                </a:solidFill>
              </a:rPr>
              <a:t>Scindia</a:t>
            </a:r>
            <a:r>
              <a:rPr lang="en-US" dirty="0"/>
              <a:t>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TARGET &amp; EPCG SCHEMES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EXPORT TARGET: $200 Billion for 2010-11.</a:t>
            </a:r>
          </a:p>
          <a:p>
            <a:r>
              <a:rPr lang="en-US" dirty="0"/>
              <a:t>EXPORT GROWTH TARGET: 15% for next two yrs and 25% there after.</a:t>
            </a:r>
          </a:p>
          <a:p>
            <a:pPr>
              <a:buNone/>
            </a:pPr>
            <a:r>
              <a:rPr lang="en-US" dirty="0"/>
              <a:t>EPCG SCHEMES:</a:t>
            </a:r>
          </a:p>
          <a:p>
            <a:r>
              <a:rPr lang="en-US" dirty="0"/>
              <a:t> Obligations under it was relaxed.</a:t>
            </a:r>
          </a:p>
          <a:p>
            <a:r>
              <a:rPr lang="en-US" dirty="0"/>
              <a:t>To aid technological up gradation of export sector, EPCG scheme at Zero Duty has been introduced.</a:t>
            </a:r>
          </a:p>
          <a:p>
            <a:r>
              <a:rPr lang="en-US" dirty="0"/>
              <a:t>Export obligation on import of spares, moulds etc. under EPCG scheme has been reduced by 50%.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858</TotalTime>
  <Words>688</Words>
  <Application>Microsoft Office PowerPoint</Application>
  <PresentationFormat>On-screen Show (4:3)</PresentationFormat>
  <Paragraphs>49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Calibri</vt:lpstr>
      <vt:lpstr>Constantia</vt:lpstr>
      <vt:lpstr>Wingdings 2</vt:lpstr>
      <vt:lpstr>Flow</vt:lpstr>
      <vt:lpstr>PowerPoint Presentation</vt:lpstr>
      <vt:lpstr>INTRODUCTION </vt:lpstr>
      <vt:lpstr>BRIEF HISTORY </vt:lpstr>
      <vt:lpstr>MEANING </vt:lpstr>
      <vt:lpstr>WHAT IS EXIM POLICY? </vt:lpstr>
      <vt:lpstr>AIMS </vt:lpstr>
      <vt:lpstr>PowerPoint Presentation</vt:lpstr>
      <vt:lpstr>EXIM POLICY 2009-14 </vt:lpstr>
      <vt:lpstr>TARGET &amp; EPCG SCHEMES </vt:lpstr>
      <vt:lpstr>EXIM POLICY 2014-19 </vt:lpstr>
      <vt:lpstr>CONCLUSION 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NAVJEET</dc:creator>
  <cp:lastModifiedBy>OWNER</cp:lastModifiedBy>
  <cp:revision>83</cp:revision>
  <dcterms:created xsi:type="dcterms:W3CDTF">2014-10-28T19:08:12Z</dcterms:created>
  <dcterms:modified xsi:type="dcterms:W3CDTF">2025-01-20T17:20:02Z</dcterms:modified>
</cp:coreProperties>
</file>